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5" r:id="rId3"/>
  </p:sldMasterIdLst>
  <p:notesMasterIdLst>
    <p:notesMasterId r:id="rId14"/>
  </p:notesMasterIdLst>
  <p:sldIdLst>
    <p:sldId id="256" r:id="rId4"/>
    <p:sldId id="258" r:id="rId5"/>
    <p:sldId id="2831" r:id="rId6"/>
    <p:sldId id="2832" r:id="rId7"/>
    <p:sldId id="2829" r:id="rId8"/>
    <p:sldId id="1669" r:id="rId9"/>
    <p:sldId id="1670" r:id="rId10"/>
    <p:sldId id="1671" r:id="rId11"/>
    <p:sldId id="1668" r:id="rId12"/>
    <p:sldId id="417" r:id="rId13"/>
  </p:sldIdLst>
  <p:sldSz cx="12192000" cy="68580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2679897-D1E2-4366-B156-DE379138D82B}">
          <p14:sldIdLst>
            <p14:sldId id="256"/>
            <p14:sldId id="258"/>
            <p14:sldId id="2831"/>
            <p14:sldId id="2832"/>
            <p14:sldId id="2829"/>
            <p14:sldId id="1669"/>
            <p14:sldId id="1670"/>
            <p14:sldId id="1671"/>
            <p14:sldId id="1668"/>
            <p14:sldId id="4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88614" autoAdjust="0"/>
  </p:normalViewPr>
  <p:slideViewPr>
    <p:cSldViewPr snapToGrid="0">
      <p:cViewPr varScale="1">
        <p:scale>
          <a:sx n="101" d="100"/>
          <a:sy n="101" d="100"/>
        </p:scale>
        <p:origin x="10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704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F7B9-B95A-1C44-1562-372220D1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911855B-2FA7-A8A6-AC21-0DBD37586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445DAB4-975D-B8E5-838F-792ECBF87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74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47163-5854-0E09-7689-4601EA767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8A7BD74-E2C5-C3E3-BD51-67DE2AB792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B21BEBD-B48A-5E4C-FF87-A780799AA0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02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DE120-5CAD-CA9B-77E5-3088CEA04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04ABC7C-7E97-F4CB-83A8-B24381E519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6EBA199-BE65-D2FB-B4E1-14894C032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38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814F2-0EA8-3E19-48C2-90BE68A96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99C3326-29A9-5FB2-8D38-AA9A1D09DF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E4190D7-9DC1-0906-3EA2-885B6E14F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98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877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Образец заголовка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Образец подзаголовка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085563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Образец текста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952990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183187" y="987425"/>
            <a:ext cx="6172202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Образец текста</a:t>
            </a:r>
          </a:p>
          <a:p>
            <a:pPr lvl="1">
              <a:defRPr sz="1800"/>
            </a:pPr>
            <a:r>
              <a:rPr sz="3200"/>
              <a:t>Второй уровень</a:t>
            </a:r>
          </a:p>
          <a:p>
            <a:pPr lvl="2">
              <a:defRPr sz="1800"/>
            </a:pPr>
            <a:r>
              <a:rPr sz="3200"/>
              <a:t>Третий уровень</a:t>
            </a:r>
          </a:p>
          <a:p>
            <a:pPr lvl="3">
              <a:defRPr sz="1800"/>
            </a:pPr>
            <a:r>
              <a:rPr sz="3200"/>
              <a:t>Четвертый уровень</a:t>
            </a:r>
          </a:p>
          <a:p>
            <a:pPr lvl="4">
              <a:defRPr sz="1800"/>
            </a:pPr>
            <a:r>
              <a:rPr sz="3200"/>
              <a:t>Пятый уровень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80067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Образец текста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278658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503245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8724900" y="0"/>
            <a:ext cx="2628900" cy="65420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425391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567C76-9EA4-4E02-A4E7-F84C11C7E26A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E9A8-E3C8-4BF2-B7C6-F333A84875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741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9826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749588" y="537104"/>
            <a:ext cx="7787696" cy="970760"/>
          </a:xfrm>
        </p:spPr>
        <p:txBody>
          <a:bodyPr anchor="t" anchorCtr="0">
            <a:normAutofit/>
          </a:bodyPr>
          <a:lstStyle>
            <a:lvl1pPr algn="l">
              <a:defRPr sz="32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en-US" dirty="0"/>
            </a:br>
            <a:r>
              <a:rPr lang="ru-RU" dirty="0"/>
              <a:t>в две строки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588" y="1439009"/>
            <a:ext cx="7787696" cy="550875"/>
          </a:xfrm>
        </p:spPr>
        <p:txBody>
          <a:bodyPr>
            <a:normAutofit/>
          </a:bodyPr>
          <a:lstStyle>
            <a:lvl1pPr marL="0" indent="0" algn="l">
              <a:buNone/>
              <a:defRPr sz="2500" b="0">
                <a:solidFill>
                  <a:schemeClr val="tx1"/>
                </a:solidFill>
              </a:defRPr>
            </a:lvl1pPr>
            <a:lvl2pPr marL="725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1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7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2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2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5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7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05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750723" y="2200001"/>
            <a:ext cx="10831689" cy="3925635"/>
          </a:xfrm>
        </p:spPr>
        <p:txBody>
          <a:bodyPr>
            <a:normAutofit/>
          </a:bodyPr>
          <a:lstStyle>
            <a:lvl1pPr marL="0" indent="0">
              <a:buNone/>
              <a:defRPr sz="2200" b="0" i="0">
                <a:latin typeface="Calibri Light"/>
                <a:cs typeface="Calibri Light"/>
              </a:defRPr>
            </a:lvl1pPr>
            <a:lvl2pPr>
              <a:defRPr sz="2200" b="0" i="0">
                <a:latin typeface="Calibri Light"/>
                <a:cs typeface="Calibri Light"/>
              </a:defRPr>
            </a:lvl2pPr>
            <a:lvl3pPr>
              <a:defRPr sz="2200" b="0" i="0">
                <a:latin typeface="Calibri Light"/>
                <a:cs typeface="Calibri Light"/>
              </a:defRPr>
            </a:lvl3pPr>
            <a:lvl4pPr>
              <a:defRPr sz="2200" b="0" i="0">
                <a:latin typeface="Calibri Light"/>
                <a:cs typeface="Calibri Light"/>
              </a:defRPr>
            </a:lvl4pPr>
            <a:lvl5pPr>
              <a:defRPr sz="22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83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183187" y="987425"/>
            <a:ext cx="6172202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Образец текста</a:t>
            </a:r>
          </a:p>
          <a:p>
            <a:pPr lvl="1">
              <a:defRPr sz="1800"/>
            </a:pPr>
            <a:r>
              <a:rPr sz="3200"/>
              <a:t>Второй уровень</a:t>
            </a:r>
          </a:p>
          <a:p>
            <a:pPr lvl="2">
              <a:defRPr sz="1800"/>
            </a:pPr>
            <a:r>
              <a:rPr sz="3200"/>
              <a:t>Третий уровень</a:t>
            </a:r>
          </a:p>
          <a:p>
            <a:pPr lvl="3">
              <a:defRPr sz="1800"/>
            </a:pPr>
            <a:r>
              <a:rPr sz="3200"/>
              <a:t>Четвертый уровень</a:t>
            </a:r>
          </a:p>
          <a:p>
            <a:pPr lvl="4">
              <a:defRPr sz="1800"/>
            </a:pPr>
            <a:r>
              <a:rPr sz="3200"/>
              <a:t>Пятый уровень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Образец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Образец текста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8724900" y="0"/>
            <a:ext cx="2628900" cy="65420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14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6691387" y="942607"/>
            <a:ext cx="4829003" cy="1143000"/>
          </a:xfrm>
        </p:spPr>
        <p:txBody>
          <a:bodyPr>
            <a:noAutofit/>
          </a:bodyPr>
          <a:lstStyle>
            <a:lvl1pPr>
              <a:defRPr sz="3200">
                <a:solidFill>
                  <a:srgbClr val="172440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722480"/>
      </p:ext>
    </p:extLst>
  </p:cSld>
  <p:clrMapOvr>
    <a:masterClrMapping/>
  </p:clrMapOvr>
  <p:transition spd="med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04460DA-75B7-4257-A623-63A06FF0BCBE}"/>
              </a:ext>
            </a:extLst>
          </p:cNvPr>
          <p:cNvSpPr/>
          <p:nvPr userDrawn="1"/>
        </p:nvSpPr>
        <p:spPr>
          <a:xfrm>
            <a:off x="9951157" y="158751"/>
            <a:ext cx="2240844" cy="11027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</p:spTree>
    <p:extLst>
      <p:ext uri="{BB962C8B-B14F-4D97-AF65-F5344CB8AC3E}">
        <p14:creationId xmlns:p14="http://schemas.microsoft.com/office/powerpoint/2010/main" val="437811711"/>
      </p:ext>
    </p:extLst>
  </p:cSld>
  <p:clrMapOvr>
    <a:masterClrMapping/>
  </p:clrMapOvr>
  <p:transition spd="med"/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FB1FEE-9090-48B7-9F77-99A7E9067F37}"/>
              </a:ext>
            </a:extLst>
          </p:cNvPr>
          <p:cNvSpPr/>
          <p:nvPr userDrawn="1"/>
        </p:nvSpPr>
        <p:spPr>
          <a:xfrm>
            <a:off x="10529713" y="158751"/>
            <a:ext cx="1662288" cy="11027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</p:spTree>
    <p:extLst>
      <p:ext uri="{BB962C8B-B14F-4D97-AF65-F5344CB8AC3E}">
        <p14:creationId xmlns:p14="http://schemas.microsoft.com/office/powerpoint/2010/main" val="2192288971"/>
      </p:ext>
    </p:extLst>
  </p:cSld>
  <p:clrMapOvr>
    <a:masterClrMapping/>
  </p:clrMapOvr>
  <p:transition spd="med"/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230186"/>
            <a:ext cx="10515600" cy="159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610600" y="6414760"/>
            <a:ext cx="2743200" cy="24830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4" r:id="rId6"/>
  </p:sldLayoutIdLst>
  <p:transition spd="med"/>
  <p:txStyles>
    <p:titleStyle>
      <a:lvl1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1pPr>
      <a:lvl2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2pPr>
      <a:lvl3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3pPr>
      <a:lvl4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4pPr>
      <a:lvl5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5pPr>
      <a:lvl6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6pPr>
      <a:lvl7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7pPr>
      <a:lvl8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8pPr>
      <a:lvl9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6">
            <a:extLst>
              <a:ext uri="{FF2B5EF4-FFF2-40B4-BE49-F238E27FC236}">
                <a16:creationId xmlns:a16="http://schemas.microsoft.com/office/drawing/2014/main" id="{02A198B7-5C0B-477E-8CBC-466EBB2D7E6B}"/>
              </a:ext>
            </a:extLst>
          </p:cNvPr>
          <p:cNvSpPr>
            <a:spLocks noGrp="1" noEditPoints="1"/>
          </p:cNvSpPr>
          <p:nvPr>
            <p:ph type="title"/>
          </p:nvPr>
        </p:nvSpPr>
        <p:spPr bwMode="auto">
          <a:xfrm>
            <a:off x="6626578" y="275167"/>
            <a:ext cx="49558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>
                <a:sym typeface="Calibri" panose="020F0502020204030204" pitchFamily="34" charset="0"/>
              </a:rPr>
              <a:t>Образец заголовка </a:t>
            </a:r>
            <a:br>
              <a:rPr lang="ru-RU" altLang="ru-RU">
                <a:sym typeface="Calibri" panose="020F0502020204030204" pitchFamily="34" charset="0"/>
              </a:rPr>
            </a:br>
            <a:r>
              <a:rPr lang="ru-RU" altLang="ru-RU">
                <a:sym typeface="Calibri" panose="020F0502020204030204" pitchFamily="34" charset="0"/>
              </a:rPr>
              <a:t>в три строки</a:t>
            </a:r>
          </a:p>
        </p:txBody>
      </p:sp>
    </p:spTree>
    <p:extLst>
      <p:ext uri="{BB962C8B-B14F-4D97-AF65-F5344CB8AC3E}">
        <p14:creationId xmlns:p14="http://schemas.microsoft.com/office/powerpoint/2010/main" val="127676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/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eaLnBrk="1" hangingPunct="1">
        <a:lnSpc>
          <a:spcPct val="90000"/>
        </a:lnSpc>
        <a:defRPr sz="33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1pPr>
      <a:lvl2pPr marL="340775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marL="683667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marL="1026558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marL="1369450" algn="l" rtl="0" eaLnBrk="0" fontAlgn="base" hangingPunct="0">
        <a:lnSpc>
          <a:spcPct val="90000"/>
        </a:lnSpc>
        <a:spcBef>
          <a:spcPts val="751"/>
        </a:spcBef>
        <a:spcAft>
          <a:spcPct val="0"/>
        </a:spcAft>
        <a:buSzPct val="100000"/>
        <a:defRPr sz="2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1981052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2323927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2666800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3009675" indent="-266680" eaLnBrk="1" hangingPunct="1">
        <a:lnSpc>
          <a:spcPct val="90000"/>
        </a:lnSpc>
        <a:spcBef>
          <a:spcPts val="751"/>
        </a:spcBef>
        <a:buSzPct val="100000"/>
        <a:buFont typeface="Arial" panose="020B0604020202020204" pitchFamily="34" charset="0"/>
        <a:buChar char="•"/>
        <a:defRPr sz="2100"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bodyStyle>
    <p:otherStyle>
      <a:lvl1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algn="r" eaLnBrk="1" hangingPunct="1">
        <a:defRPr sz="9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230186"/>
            <a:ext cx="10515600" cy="159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lvl="0">
              <a:defRPr sz="1800"/>
            </a:pPr>
            <a:r>
              <a:rPr sz="4400"/>
              <a:t>Образец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lvl="0">
              <a:defRPr sz="1800"/>
            </a:pPr>
            <a:r>
              <a:rPr sz="2800"/>
              <a:t>Образец текста</a:t>
            </a:r>
          </a:p>
          <a:p>
            <a:pPr lvl="1">
              <a:defRPr sz="1800"/>
            </a:pPr>
            <a:r>
              <a:rPr sz="2800"/>
              <a:t>Второй уровень</a:t>
            </a:r>
          </a:p>
          <a:p>
            <a:pPr lvl="2">
              <a:defRPr sz="1800"/>
            </a:pPr>
            <a:r>
              <a:rPr sz="2800"/>
              <a:t>Третий уровень</a:t>
            </a:r>
          </a:p>
          <a:p>
            <a:pPr lvl="3">
              <a:defRPr sz="1800"/>
            </a:pPr>
            <a:r>
              <a:rPr sz="2800"/>
              <a:t>Четвертый уровень</a:t>
            </a:r>
          </a:p>
          <a:p>
            <a:pPr lvl="4">
              <a:defRPr sz="1800"/>
            </a:pPr>
            <a:r>
              <a:rPr sz="2800"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610600" y="6414760"/>
            <a:ext cx="2743200" cy="24830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261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ransition spd="med"/>
  <p:txStyles>
    <p:titleStyle>
      <a:lvl1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1pPr>
      <a:lvl2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2pPr>
      <a:lvl3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3pPr>
      <a:lvl4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4pPr>
      <a:lvl5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5pPr>
      <a:lvl6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6pPr>
      <a:lvl7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7pPr>
      <a:lvl8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8pPr>
      <a:lvl9pPr>
        <a:lnSpc>
          <a:spcPct val="90000"/>
        </a:lnSpc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5024761" y="2580904"/>
            <a:ext cx="6943887" cy="29765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lnSpc>
                <a:spcPct val="70000"/>
              </a:lnSpc>
              <a:defRPr sz="1800"/>
            </a:pPr>
            <a:r>
              <a:rPr lang="ru-RU" sz="4900" b="1" dirty="0">
                <a:solidFill>
                  <a:srgbClr val="1D3152"/>
                </a:solidFill>
              </a:rPr>
              <a:t>Методический вторник «Час завуча» - 10</a:t>
            </a:r>
            <a:endParaRPr sz="4900" b="1" dirty="0">
              <a:solidFill>
                <a:srgbClr val="1D3152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AB411B-0304-422A-8BB8-767B8816ED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3" r="845"/>
          <a:stretch/>
        </p:blipFill>
        <p:spPr>
          <a:xfrm>
            <a:off x="0" y="-59120"/>
            <a:ext cx="12258675" cy="69171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679383" y="317585"/>
            <a:ext cx="10699817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3600" b="1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l" defTabSz="4572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b="0" kern="1200" dirty="0">
                <a:solidFill>
                  <a:srgbClr val="376092"/>
                </a:solidFill>
                <a:latin typeface="Calibri" panose="020F0502020204030204" pitchFamily="34" charset="0"/>
                <a:ea typeface="Verdana" panose="020B0604030504040204" pitchFamily="34" charset="0"/>
              </a:rPr>
              <a:t>План вебинара</a:t>
            </a:r>
            <a:endParaRPr sz="3000" b="0" kern="1200" dirty="0">
              <a:solidFill>
                <a:srgbClr val="376092"/>
              </a:solidFill>
              <a:latin typeface="Calibri" panose="020F050202020403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hape 55">
            <a:extLst>
              <a:ext uri="{FF2B5EF4-FFF2-40B4-BE49-F238E27FC236}">
                <a16:creationId xmlns:a16="http://schemas.microsoft.com/office/drawing/2014/main" id="{CCC404D8-C694-72F6-4E18-8952AC0AFD82}"/>
              </a:ext>
            </a:extLst>
          </p:cNvPr>
          <p:cNvSpPr/>
          <p:nvPr/>
        </p:nvSpPr>
        <p:spPr>
          <a:xfrm>
            <a:off x="342900" y="1005844"/>
            <a:ext cx="11614150" cy="308392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3600" b="1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Мобильное Электронное Образование» в «Универсальной библиотеке ЦОК»: электронные образовательные ресурсы для решения профессиональных задач учителей Московской области.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Электронные образовательные ресурсы МЭО в «Универсальной библиотеке ЦОК». Как легко и эффективно использовать контент МЭО  в образовательном процессе.</a:t>
            </a:r>
          </a:p>
          <a:p>
            <a:pPr marL="457200" indent="-457200">
              <a:spcBef>
                <a:spcPts val="0"/>
              </a:spcBef>
              <a:buFontTx/>
              <a:buAutoNum type="arabicPeriod"/>
            </a:pPr>
            <a:r>
              <a:rPr lang="ru-RU" sz="2400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Срочные задачи: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Этапы подачи заявки на вхождение в проект «Математические классы Подмосковья: Математическая начальная школа (1-ый класс).</a:t>
            </a:r>
            <a:endParaRPr lang="ru-RU" sz="2400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0"/>
              </a:spcBef>
              <a:buAutoNum type="arabicPeriod"/>
            </a:pP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Мобильное Электронное Образование» в «Универсальной библиотеке ЦОК»: электронные образовательные ресурсы для решения профессиональных задач учителей Московской области.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>
                <a:solidFill>
                  <a:srgbClr val="002060"/>
                </a:solidFill>
                <a:latin typeface="Montserrat" panose="00000500000000000000" pitchFamily="2" charset="-52"/>
              </a:rPr>
              <a:t>Кондаков Александр Михайлович,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доктор педагогических наук,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член-корреспондент РАО, генеральный директор ООО «МЭО» </a:t>
            </a:r>
            <a:endParaRPr kumimoji="0" lang="ru-RU" sz="180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panose="00000500000000000000" pitchFamily="2" charset="-52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64274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знать: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Электронные образовательные ресурсы МЭО в «Универсальной библиотеке ЦОК». Как легко и эффективно использовать контент МЭО  в образовательном процессе.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err="1">
                <a:solidFill>
                  <a:srgbClr val="002060"/>
                </a:solidFill>
                <a:latin typeface="Montserrat" panose="00000500000000000000" pitchFamily="2" charset="-52"/>
              </a:rPr>
              <a:t>Гоностаев</a:t>
            </a:r>
            <a:r>
              <a:rPr lang="ru-RU" b="1" i="1" dirty="0">
                <a:solidFill>
                  <a:srgbClr val="002060"/>
                </a:solidFill>
                <a:latin typeface="Montserrat" panose="00000500000000000000" pitchFamily="2" charset="-52"/>
              </a:rPr>
              <a:t> Игорь Сергеевич,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>
                <a:solidFill>
                  <a:srgbClr val="002060"/>
                </a:solidFill>
                <a:latin typeface="Montserrat" panose="00000500000000000000" pitchFamily="2" charset="-52"/>
              </a:rPr>
              <a:t>ведущий методист ООО «МЭО» </a:t>
            </a:r>
            <a:endParaRPr kumimoji="0" lang="ru-RU" sz="180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panose="00000500000000000000" pitchFamily="2" charset="-52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65874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AFDE90-E827-4000-8DE5-AA7BB18DC00A}"/>
              </a:ext>
            </a:extLst>
          </p:cNvPr>
          <p:cNvSpPr/>
          <p:nvPr/>
        </p:nvSpPr>
        <p:spPr>
          <a:xfrm>
            <a:off x="4667249" y="865227"/>
            <a:ext cx="73056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Срочные задачи: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Этапы подачи заявки на вхождение в проект «Математические классы Подмосковья: Математическая начальная школа (1-ый класс).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3507EE-4134-456F-AC8D-4702B3FD8E7B}"/>
              </a:ext>
            </a:extLst>
          </p:cNvPr>
          <p:cNvSpPr/>
          <p:nvPr/>
        </p:nvSpPr>
        <p:spPr>
          <a:xfrm>
            <a:off x="4667249" y="4543336"/>
            <a:ext cx="5114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Кудрова</a:t>
            </a: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 Лариса Геннадьевна,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panose="00000500000000000000" pitchFamily="2" charset="-52"/>
                <a:sym typeface="Helvetica Neue"/>
              </a:rPr>
              <a:t>директор ЦНППМ КУРО</a:t>
            </a:r>
          </a:p>
        </p:txBody>
      </p:sp>
    </p:spTree>
    <p:extLst>
      <p:ext uri="{BB962C8B-B14F-4D97-AF65-F5344CB8AC3E}">
        <p14:creationId xmlns:p14="http://schemas.microsoft.com/office/powerpoint/2010/main" val="3868329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995B5C-3F81-68DA-B530-91D1BB20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>
            <a:extLst>
              <a:ext uri="{FF2B5EF4-FFF2-40B4-BE49-F238E27FC236}">
                <a16:creationId xmlns:a16="http://schemas.microsoft.com/office/drawing/2014/main" id="{7ED6576F-542B-E7EE-421A-4B02CAA0D7F2}"/>
              </a:ext>
            </a:extLst>
          </p:cNvPr>
          <p:cNvSpPr txBox="1"/>
          <p:nvPr/>
        </p:nvSpPr>
        <p:spPr>
          <a:xfrm>
            <a:off x="1044352" y="437801"/>
            <a:ext cx="101032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ЭТАПЫ ВХОЖДЕНИЯ В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ПРОЕКТ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D43CA6-41DC-DD42-C72E-ECC474D08BC0}"/>
              </a:ext>
            </a:extLst>
          </p:cNvPr>
          <p:cNvSpPr txBox="1"/>
          <p:nvPr/>
        </p:nvSpPr>
        <p:spPr>
          <a:xfrm>
            <a:off x="483075" y="1425357"/>
            <a:ext cx="609497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ПЕДАГОГИ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A1650F-9D55-8B7F-BFED-2A326B2720BA}"/>
              </a:ext>
            </a:extLst>
          </p:cNvPr>
          <p:cNvSpPr txBox="1"/>
          <p:nvPr/>
        </p:nvSpPr>
        <p:spPr>
          <a:xfrm>
            <a:off x="454500" y="1795119"/>
            <a:ext cx="11632342" cy="4801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Подача заявки на прохождение сертификации 14.01.2026- 24.01.2026 (16.00)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Сертификация педагогов (решение и моделирование арифметических и логических задач) –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                                          31.01.2026                                                                                   14.02.2026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Реализация программы ДПО «Содержание и методика обучения математики на углубленном уровне НОО» - </a:t>
            </a:r>
            <a:r>
              <a:rPr kumimoji="0" lang="ru-RU" sz="1800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Февраль - июнь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441B3F-6E10-40C0-B888-08F4098C28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360" y="3230566"/>
            <a:ext cx="2143125" cy="21431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0FE773B-9F1B-4E0B-AF54-7FEDDD8E01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515" y="323056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58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A42009-0DAC-B816-6A5B-991AB55DE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>
            <a:extLst>
              <a:ext uri="{FF2B5EF4-FFF2-40B4-BE49-F238E27FC236}">
                <a16:creationId xmlns:a16="http://schemas.microsoft.com/office/drawing/2014/main" id="{3B10C369-51F5-8ED2-EDDB-03358D368D6E}"/>
              </a:ext>
            </a:extLst>
          </p:cNvPr>
          <p:cNvSpPr txBox="1"/>
          <p:nvPr/>
        </p:nvSpPr>
        <p:spPr>
          <a:xfrm>
            <a:off x="1905952" y="504476"/>
            <a:ext cx="838009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ЭТАПЫ ВХОЖДЕНИЯ В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ПРОЕКТ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EDAC27-7156-1B59-1809-FE982D253B28}"/>
              </a:ext>
            </a:extLst>
          </p:cNvPr>
          <p:cNvSpPr txBox="1"/>
          <p:nvPr/>
        </p:nvSpPr>
        <p:spPr>
          <a:xfrm>
            <a:off x="568220" y="1832832"/>
            <a:ext cx="609497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ОБУЧАЮЩИЕСЯ БУДУЩЕГО 1-ОГО КЛАССА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41293-DB93-C22A-0540-1A22A4C7788F}"/>
              </a:ext>
            </a:extLst>
          </p:cNvPr>
          <p:cNvSpPr txBox="1"/>
          <p:nvPr/>
        </p:nvSpPr>
        <p:spPr>
          <a:xfrm>
            <a:off x="568220" y="2712308"/>
            <a:ext cx="11211577" cy="2862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Диагностика воспитанников дошкольного отделения ОО или базовой ОДО (на основе 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рекомендованных материалов) – февраль-март 2026 год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2) Рекомендации родителям об изучении математики НОО на углубленном уровне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3) Процедура зачисления в 1-ый класс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4) Формирование 1-ого класса с углубленным изучением математики</a:t>
            </a: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132089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FB2871-C67E-E0E0-33D2-129A68C80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B58AA0-CA21-EAE2-15A5-B9AEB53285FE}"/>
              </a:ext>
            </a:extLst>
          </p:cNvPr>
          <p:cNvSpPr txBox="1"/>
          <p:nvPr/>
        </p:nvSpPr>
        <p:spPr>
          <a:xfrm>
            <a:off x="605481" y="1918048"/>
            <a:ext cx="887678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ОРГАНИЗАЦИОННО-МЕТОДИЧЕСКАЯ ПОДГОТОВКА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7CBE98-33B0-78F1-7496-481398E20119}"/>
              </a:ext>
            </a:extLst>
          </p:cNvPr>
          <p:cNvSpPr txBox="1"/>
          <p:nvPr/>
        </p:nvSpPr>
        <p:spPr>
          <a:xfrm>
            <a:off x="605481" y="2774092"/>
            <a:ext cx="7950249" cy="2031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Разработка ОП НОО с углубленным изучением математики</a:t>
            </a: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Закупка учебников и учебных пособий</a:t>
            </a: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Формирование модели внеурочной деятельности на основе рекомендаций</a:t>
            </a: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Формирование перечня программ ДО</a:t>
            </a: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Подача заявки на участие в проекте (май-июнь 2026 г.)</a:t>
            </a:r>
          </a:p>
          <a:p>
            <a:pPr marL="342900" marR="0" lvl="0" indent="-34290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Установочный семинар по разработке  ОП НОО – февраль 2026 г.</a:t>
            </a: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6A39B7B6-D156-4CE7-9515-3F0FA5F9CC83}"/>
              </a:ext>
            </a:extLst>
          </p:cNvPr>
          <p:cNvSpPr txBox="1"/>
          <p:nvPr/>
        </p:nvSpPr>
        <p:spPr>
          <a:xfrm>
            <a:off x="1905952" y="398460"/>
            <a:ext cx="838009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ЭТАПЫ ВХОЖДЕНИЯ В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val="177337463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721C88-5E1C-6754-5C1E-49CAB1751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FF9EEA-6B0A-B6CD-4543-8CEE6DF33233}"/>
              </a:ext>
            </a:extLst>
          </p:cNvPr>
          <p:cNvSpPr txBox="1"/>
          <p:nvPr/>
        </p:nvSpPr>
        <p:spPr>
          <a:xfrm>
            <a:off x="832419" y="303422"/>
            <a:ext cx="9150307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Этапы подготовки к вступлению в проект «Математические классы Подмосковья: Математическая начальная школа»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CDA4596-7F52-EBD1-1D49-428B9D1001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8737" y="1892620"/>
          <a:ext cx="11786301" cy="302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9589">
                  <a:extLst>
                    <a:ext uri="{9D8B030D-6E8A-4147-A177-3AD203B41FA5}">
                      <a16:colId xmlns:a16="http://schemas.microsoft.com/office/drawing/2014/main" val="1135861418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376480748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3462674898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2645165297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715938578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3641447618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748661654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3708035184"/>
                    </a:ext>
                  </a:extLst>
                </a:gridCol>
                <a:gridCol w="1309589">
                  <a:extLst>
                    <a:ext uri="{9D8B030D-6E8A-4147-A177-3AD203B41FA5}">
                      <a16:colId xmlns:a16="http://schemas.microsoft.com/office/drawing/2014/main" val="3423420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ЯНВАРЬ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ФЕВРАЛЬ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МАРТ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АПРЕЛЬ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МАЙ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ИЮНЬ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ИЮЛЬ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Август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83730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Обучающиеся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Собрание на базе ДО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Собрание на базе школы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dirty="0"/>
                        <a:t>Собеседование с родителями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Диагностика на базе школы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Формирование списка класса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6358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Диагностика на базе ДО</a:t>
                      </a:r>
                    </a:p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804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Педагоги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ru-RU" dirty="0"/>
                        <a:t>Сертификация на базе ЦНППМ КУРО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ru-RU" dirty="0"/>
                        <a:t>КПК «Содержание и методика обучения математики на углубленном уровне НОО»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Консультации по РП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968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Локальные акты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Корректировка положения о </a:t>
                      </a:r>
                      <a:r>
                        <a:rPr lang="ru-RU" dirty="0" err="1"/>
                        <a:t>мат.классе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lang="ru-RU" dirty="0"/>
                        <a:t>Корректировка/разработка ОП НОО</a:t>
                      </a:r>
                    </a:p>
                    <a:p>
                      <a:pPr algn="l"/>
                      <a:r>
                        <a:rPr lang="ru-RU" dirty="0"/>
                        <a:t>Формирование списка программ ВД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ru-RU" dirty="0"/>
                        <a:t>Экспертиза ОП НОО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120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Образовательная среда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ru-RU" dirty="0"/>
                        <a:t>Заказ учебников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ru-RU" dirty="0"/>
                        <a:t>Формирование образовательной среды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69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16464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2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ppt/theme/themeOverride3.xml><?xml version="1.0" encoding="utf-8"?>
<a:themeOverride xmlns:a="http://schemas.openxmlformats.org/drawingml/2006/main">
  <a:clrScheme name="Default">
    <a:dk1>
      <a:srgbClr val="000000"/>
    </a:dk1>
    <a:lt1>
      <a:srgbClr val="FFFFFF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13486</TotalTime>
  <Words>432</Words>
  <Application>Microsoft Office PowerPoint</Application>
  <PresentationFormat>Широкоэкранный</PresentationFormat>
  <Paragraphs>81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Calibri Light</vt:lpstr>
      <vt:lpstr>Corbel</vt:lpstr>
      <vt:lpstr>Helvetica</vt:lpstr>
      <vt:lpstr>Helvetica Neue</vt:lpstr>
      <vt:lpstr>Montserrat</vt:lpstr>
      <vt:lpstr>Verdana</vt:lpstr>
      <vt:lpstr>Default</vt:lpstr>
      <vt:lpstr>ТемаАСОУтитул</vt:lpstr>
      <vt:lpstr>1_Default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Топал Елена Константиновна</dc:creator>
  <cp:lastModifiedBy>Никифорова Екатерина Владимировна</cp:lastModifiedBy>
  <cp:revision>184</cp:revision>
  <dcterms:modified xsi:type="dcterms:W3CDTF">2026-01-13T12:55:49Z</dcterms:modified>
</cp:coreProperties>
</file>